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9309100" cy="70532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36F"/>
    <a:srgbClr val="523C56"/>
    <a:srgbClr val="895991"/>
    <a:srgbClr val="987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>
                <a:solidFill>
                  <a:srgbClr val="523C56"/>
                </a:solidFill>
              </a:rPr>
              <a:t>ESTADÍSTICA</a:t>
            </a:r>
            <a:r>
              <a:rPr lang="es-MX" baseline="0" dirty="0">
                <a:solidFill>
                  <a:srgbClr val="523C56"/>
                </a:solidFill>
              </a:rPr>
              <a:t> DE CUMPLIMIENTO TRIMESTRAL</a:t>
            </a:r>
            <a:endParaRPr lang="es-MX" dirty="0">
              <a:solidFill>
                <a:srgbClr val="523C56"/>
              </a:solidFill>
            </a:endParaRPr>
          </a:p>
        </c:rich>
      </c:tx>
      <c:layout>
        <c:manualLayout>
          <c:xMode val="edge"/>
          <c:yMode val="edge"/>
          <c:x val="0.28824563476191356"/>
          <c:y val="3.5089941620198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4.3142658272352141E-2"/>
          <c:y val="0.18634119240339961"/>
          <c:w val="0.94360066368794715"/>
          <c:h val="0.66474058097551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1ER TRIMESTRE</c:v>
                </c:pt>
              </c:strCache>
            </c:strRef>
          </c:tx>
          <c:spPr>
            <a:solidFill>
              <a:srgbClr val="523C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A-4D5D-8379-E6C060DBA77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2DO TRIMESTRE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Hoja1!$C$2:$C$7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98.68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A-4D5D-8379-E6C060DBA77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3ER TRIMESTE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Hoja1!$D$2:$D$7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99.33</c:v>
                </c:pt>
                <c:pt idx="4">
                  <c:v>100</c:v>
                </c:pt>
                <c:pt idx="5">
                  <c:v>99.33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2A-4D5D-8379-E6C060DBA77B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4TO TRIMESTRE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Hoja1!$E$2:$E$7</c:f>
              <c:numCache>
                <c:formatCode>General</c:formatCode>
                <c:ptCount val="6"/>
                <c:pt idx="0">
                  <c:v>100</c:v>
                </c:pt>
                <c:pt idx="1">
                  <c:v>99.34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2A-4D5D-8379-E6C060DBA7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9788824"/>
        <c:axId val="469793088"/>
      </c:barChart>
      <c:catAx>
        <c:axId val="46978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93088"/>
        <c:crosses val="autoZero"/>
        <c:auto val="1"/>
        <c:lblAlgn val="ctr"/>
        <c:lblOffset val="100"/>
        <c:noMultiLvlLbl val="0"/>
      </c:catAx>
      <c:valAx>
        <c:axId val="469793088"/>
        <c:scaling>
          <c:orientation val="minMax"/>
          <c:max val="100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8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4DAA2-7E0C-426C-BA00-1CBED2F78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742F6D-4B19-435D-9CAC-EA7537254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BBC410-712E-4850-843A-CA5DCFDA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A6CA99-24B7-4233-BB9C-902D44BE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4D063-565A-401C-B608-A01CC8BC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4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B52C0-278A-49AC-B8AF-407FCEB16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E283FE-84F3-4DEB-A260-FC58BEB7C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B782D0-E515-437C-BD49-DECD3B3D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D4CE5-423D-4C53-A7F9-96066938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BD0D1-45EB-4399-BA11-EAE59BDE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5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17D69A-C973-479F-A1DF-AC12ADD11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11D61A-4C33-4111-A997-1D059B317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61D8DE-73B5-4BE5-950F-E48A1DC9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ED1D65-9167-40CD-BA90-B24C7C32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03F36-56FD-4D41-AED3-007BD092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6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DAAF4-95C6-4D2B-8C22-BAB805131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C55CCF-3311-4AB4-B47F-B7FCAACB3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5E527E-A9BD-4AA8-846A-234E65B9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C7239-CD23-468F-B678-62CA26DA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54CABE-6C68-4BFF-9ACE-8374952D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98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57E4E-3729-4AF9-AA44-77C7F20A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61A0C-632C-460F-9D2C-D26FCA60E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4CDB4-E740-490B-8F6C-0AD15B9C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770A7-81D7-443D-BEDB-FB859524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2E68E-AAD8-4E0B-AD76-04DD034F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55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2B4E5-758C-4475-87A5-CA6113B2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19417B-7145-4AE4-83E3-21D183133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2E7699-D3F8-4FED-9891-AA087629A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878541-0AEF-4908-970E-7BB9BD8B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E184A-1ACC-4A4C-9A67-659221EC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48A765-238E-402F-955A-8F331E73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42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D1EFA-6D55-414E-9F01-BD09E57EF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C048E8-AFD6-44E8-ADFF-5DE83E1A8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8670B5-ED98-4622-8520-D57E3AEF9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3CA242-06F4-436B-A24E-1AD478D03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5AD92B-F6D9-49B5-9658-A4B19B5D3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FAF548-1ADD-4D69-AD73-D387B368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70B0E0-D5C3-4BEE-9006-F9AF564D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25BE90-75B4-4981-82AC-1E3C7641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65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F74AB-BB0E-4822-979A-3B057F42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33CA5E-04B7-4C3F-95CD-3BC5AB1E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F06773-47A3-4ABC-A49D-8686DE09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012E4C-D01B-4720-99D9-BC183353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01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CDCACF-E869-48E2-972F-4D6538E9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32DFFA-710A-43DA-9C2A-4F6BFDA4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7F2E11F-70C9-4493-9B1D-D09977B7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72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B042E-27C1-44CF-A670-2538A3BF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82E313-98B4-488D-85A4-0A388275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D20F95-43B4-4360-888B-12DC3DC26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64DEC2-1484-4951-818A-5FF716F7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AF1528-3CAA-4346-8968-6731B053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825DC8-F2C9-4689-ABA6-47723DAA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01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36D66-288F-473F-8BCC-A29748D35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DD60D3-C344-45BD-BDCA-77B2412D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C885B0-C7ED-4330-A6DF-AE4A8ECA2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A805A6-0AD7-4588-9CCE-66EB6BD5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D2F10-6EFD-4DF8-827F-9FA4F6D3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3E0BF4-BDEF-4E4E-BABA-30FCF35C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860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2A57A8-3D67-4216-B865-C21507B2E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ADF50C-EE0F-4065-841A-C86F53EE9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21B05-8E31-4B3F-A80C-79A1B4B58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477D-927A-4363-817C-14AD50191DAE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0961B-070A-4257-99FA-2E0164DBC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DB9860-BBDA-4892-96F8-1829A4402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99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5994000-ED7E-47C9-AA7A-BFFB06371C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2" t="31242" r="12111" b="29047"/>
          <a:stretch/>
        </p:blipFill>
        <p:spPr>
          <a:xfrm>
            <a:off x="7495309" y="393884"/>
            <a:ext cx="3906989" cy="1582329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04590912-294E-43F7-8BA4-7C220A1E9FBD}"/>
              </a:ext>
            </a:extLst>
          </p:cNvPr>
          <p:cNvGrpSpPr/>
          <p:nvPr/>
        </p:nvGrpSpPr>
        <p:grpSpPr>
          <a:xfrm>
            <a:off x="607221" y="3132945"/>
            <a:ext cx="5868530" cy="2902507"/>
            <a:chOff x="607220" y="4114799"/>
            <a:chExt cx="6321425" cy="2336912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4100AB34-CA35-45B2-8E54-7D81C368A7B6}"/>
                </a:ext>
              </a:extLst>
            </p:cNvPr>
            <p:cNvSpPr txBox="1"/>
            <p:nvPr/>
          </p:nvSpPr>
          <p:spPr>
            <a:xfrm>
              <a:off x="849690" y="4353163"/>
              <a:ext cx="5837275" cy="1115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ESTADÍSTICAS SOBRE</a:t>
              </a:r>
            </a:p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EVALUACIONES LLEVADAS A CABO POR EL ICAI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4C0D4072-6556-476D-BF02-37588441F164}"/>
                </a:ext>
              </a:extLst>
            </p:cNvPr>
            <p:cNvSpPr txBox="1"/>
            <p:nvPr/>
          </p:nvSpPr>
          <p:spPr>
            <a:xfrm>
              <a:off x="1014552" y="5485283"/>
              <a:ext cx="5458519" cy="966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3600" dirty="0">
                  <a:solidFill>
                    <a:prstClr val="white"/>
                  </a:solidFill>
                </a:rPr>
                <a:t>INFORMACIÓN PÚBLICA DE OFICIO</a:t>
              </a:r>
            </a:p>
          </p:txBody>
        </p: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6B5DE11E-340C-4067-8A1F-02E316422E1A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0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90184B1-89E7-41ED-9789-AE2C8F0F7ABF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1" y="6087583"/>
              <a:ext cx="101056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A7E26AC7-B282-4DFB-8768-F1F5B11D9B43}"/>
                </a:ext>
              </a:extLst>
            </p:cNvPr>
            <p:cNvCxnSpPr>
              <a:cxnSpLocks/>
            </p:cNvCxnSpPr>
            <p:nvPr/>
          </p:nvCxnSpPr>
          <p:spPr>
            <a:xfrm>
              <a:off x="635794" y="4114801"/>
              <a:ext cx="0" cy="197278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145EBB96-9DD3-43D2-B511-40631CF5DC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49713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F74189ED-86D4-45D0-8010-2D460E9B6D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0169" y="6087583"/>
              <a:ext cx="117847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D52566F-5977-4255-B43B-7345F44F9C44}"/>
                </a:ext>
              </a:extLst>
            </p:cNvPr>
            <p:cNvCxnSpPr>
              <a:cxnSpLocks/>
            </p:cNvCxnSpPr>
            <p:nvPr/>
          </p:nvCxnSpPr>
          <p:spPr>
            <a:xfrm>
              <a:off x="6900860" y="4114799"/>
              <a:ext cx="0" cy="199787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358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>
            <a:extLst>
              <a:ext uri="{FF2B5EF4-FFF2-40B4-BE49-F238E27FC236}">
                <a16:creationId xmlns:a16="http://schemas.microsoft.com/office/drawing/2014/main" id="{4F97737B-3FE5-4A22-AAED-09A3BB53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75" y="331305"/>
            <a:ext cx="10892851" cy="351098"/>
          </a:xfrm>
        </p:spPr>
        <p:txBody>
          <a:bodyPr>
            <a:noAutofit/>
          </a:bodyPr>
          <a:lstStyle/>
          <a:p>
            <a:pPr algn="ctr"/>
            <a:r>
              <a:rPr lang="es-MX" sz="3000" dirty="0">
                <a:solidFill>
                  <a:srgbClr val="895991"/>
                </a:solidFill>
                <a:latin typeface="Opificio" panose="02000506020000020004" pitchFamily="2" charset="0"/>
              </a:rPr>
              <a:t>Cumplimiento en las evaluaciones del ICAI a la publicación de la Información Pública de Oficio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90960A1-77A2-4BB6-9A8E-4F816A39E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9154"/>
            <a:ext cx="12192000" cy="131884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3F8CAF9-515A-4DE8-B92E-9401877D41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469" y="5887543"/>
            <a:ext cx="2432057" cy="837936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5810A8C-F1F7-4600-9905-4949327D57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835686"/>
              </p:ext>
            </p:extLst>
          </p:nvPr>
        </p:nvGraphicFramePr>
        <p:xfrm>
          <a:off x="826957" y="1049970"/>
          <a:ext cx="10538085" cy="4705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9838F6FF-803B-4CD6-B118-714A3483116A}"/>
              </a:ext>
            </a:extLst>
          </p:cNvPr>
          <p:cNvGrpSpPr/>
          <p:nvPr/>
        </p:nvGrpSpPr>
        <p:grpSpPr>
          <a:xfrm>
            <a:off x="-1" y="5257800"/>
            <a:ext cx="3825543" cy="1539246"/>
            <a:chOff x="7820286" y="920574"/>
            <a:chExt cx="2735928" cy="99334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C8562EF-99A8-45DB-AC01-E60B6E470128}"/>
                </a:ext>
              </a:extLst>
            </p:cNvPr>
            <p:cNvSpPr/>
            <p:nvPr/>
          </p:nvSpPr>
          <p:spPr>
            <a:xfrm>
              <a:off x="7820286" y="920574"/>
              <a:ext cx="2477196" cy="417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marzo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31 de marzo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28E45B3-F863-4269-9285-40CEB9B582D9}"/>
                </a:ext>
              </a:extLst>
            </p:cNvPr>
            <p:cNvSpPr/>
            <p:nvPr/>
          </p:nvSpPr>
          <p:spPr>
            <a:xfrm>
              <a:off x="7820287" y="1256630"/>
              <a:ext cx="2735927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/>
                <a:t> </a:t>
              </a:r>
              <a:r>
                <a:rPr lang="es-MX" sz="1200" b="1" dirty="0">
                  <a:solidFill>
                    <a:schemeClr val="accent1">
                      <a:lumMod val="50000"/>
                    </a:schemeClr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574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83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Opificio</vt:lpstr>
      <vt:lpstr>Tema de Office</vt:lpstr>
      <vt:lpstr>Presentación de PowerPoint</vt:lpstr>
      <vt:lpstr>Cumplimiento en las evaluaciones del ICAI a la publicación de la Información Pública de Oficio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156</cp:revision>
  <cp:lastPrinted>2020-07-15T22:57:50Z</cp:lastPrinted>
  <dcterms:created xsi:type="dcterms:W3CDTF">2018-06-18T15:30:34Z</dcterms:created>
  <dcterms:modified xsi:type="dcterms:W3CDTF">2025-03-25T16:37:45Z</dcterms:modified>
</cp:coreProperties>
</file>